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4" r:id="rId5"/>
    <p:sldId id="266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14"/>
      </p:cViewPr>
      <p:guideLst>
        <p:guide orient="horz" pos="2181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298-2B0A-4F16-BA1F-2A36DF57768E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6784-D144-4746-864D-3CB364A89C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25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298-2B0A-4F16-BA1F-2A36DF57768E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6784-D144-4746-864D-3CB364A89C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298-2B0A-4F16-BA1F-2A36DF57768E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6784-D144-4746-864D-3CB364A89C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88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298-2B0A-4F16-BA1F-2A36DF57768E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6784-D144-4746-864D-3CB364A89C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35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298-2B0A-4F16-BA1F-2A36DF57768E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6784-D144-4746-864D-3CB364A89C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31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298-2B0A-4F16-BA1F-2A36DF57768E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6784-D144-4746-864D-3CB364A89C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68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298-2B0A-4F16-BA1F-2A36DF57768E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6784-D144-4746-864D-3CB364A89C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957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298-2B0A-4F16-BA1F-2A36DF57768E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6784-D144-4746-864D-3CB364A89C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81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298-2B0A-4F16-BA1F-2A36DF57768E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6784-D144-4746-864D-3CB364A89C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899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298-2B0A-4F16-BA1F-2A36DF57768E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6784-D144-4746-864D-3CB364A89C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98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AA298-2B0A-4F16-BA1F-2A36DF57768E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6784-D144-4746-864D-3CB364A89C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43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AA298-2B0A-4F16-BA1F-2A36DF57768E}" type="datetimeFigureOut">
              <a:rPr lang="ko-KR" altLang="en-US" smtClean="0"/>
              <a:t>2025-02-18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6784-D144-4746-864D-3CB364A89C4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68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msjrks@inha.ac.k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2011109" y="2308225"/>
            <a:ext cx="8169780" cy="2314575"/>
            <a:chOff x="2011109" y="2308225"/>
            <a:chExt cx="8169780" cy="2314575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2011110" y="2308225"/>
              <a:ext cx="8169779" cy="2314575"/>
            </a:xfrm>
            <a:prstGeom prst="roundRect">
              <a:avLst/>
            </a:prstGeom>
            <a:noFill/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11109" y="2496016"/>
              <a:ext cx="816977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4000" dirty="0" err="1" smtClean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비교과</a:t>
              </a:r>
              <a:r>
                <a:rPr lang="ko-KR" altLang="en-US" sz="4000" dirty="0" smtClean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 프로그램</a:t>
              </a:r>
              <a:r>
                <a:rPr lang="en-US" altLang="ko-KR" sz="4000" smtClean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(</a:t>
              </a:r>
              <a:r>
                <a:rPr lang="ko-KR" altLang="en-US" sz="4000" smtClean="0">
                  <a:solidFill>
                    <a:schemeClr val="accent2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인하</a:t>
              </a:r>
              <a:r>
                <a:rPr lang="en-US" altLang="ko-KR" sz="4000" smtClean="0">
                  <a:solidFill>
                    <a:schemeClr val="accent2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-</a:t>
              </a:r>
              <a:r>
                <a:rPr lang="ko-KR" altLang="en-US" sz="4000" smtClean="0">
                  <a:solidFill>
                    <a:schemeClr val="accent2"/>
                  </a:solidFill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동동</a:t>
              </a:r>
              <a:r>
                <a:rPr lang="en-US" altLang="ko-KR" sz="4000" smtClean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)</a:t>
              </a:r>
              <a:endParaRPr lang="en-US" altLang="ko-KR" sz="40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4000" dirty="0" smtClean="0">
                  <a:latin typeface="나눔스퀘어라운드 ExtraBold" panose="020B0600000101010101" pitchFamily="50" charset="-127"/>
                  <a:ea typeface="나눔스퀘어라운드 ExtraBold" panose="020B0600000101010101" pitchFamily="50" charset="-127"/>
                </a:rPr>
                <a:t>신청 방법</a:t>
              </a:r>
              <a:endParaRPr lang="ko-KR" altLang="en-US" sz="4000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25" y="5838825"/>
            <a:ext cx="1561150" cy="66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5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74976" y="-1937548"/>
            <a:ext cx="6013899" cy="34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66686" y="367868"/>
            <a:ext cx="11458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5">
                    <a:lumMod val="7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1</a:t>
            </a:r>
            <a:r>
              <a:rPr lang="ko-KR" altLang="en-US" b="1" dirty="0" smtClean="0">
                <a:solidFill>
                  <a:schemeClr val="accent5">
                    <a:lumMod val="7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단계</a:t>
            </a:r>
            <a:endParaRPr lang="en-US" altLang="ko-KR" b="1" dirty="0" smtClean="0">
              <a:solidFill>
                <a:schemeClr val="accent5">
                  <a:lumMod val="75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[</a:t>
            </a:r>
            <a:r>
              <a:rPr lang="ko-KR" altLang="en-US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인하 포털</a:t>
            </a:r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(portal.inha.ac.kr)]</a:t>
            </a:r>
            <a:r>
              <a:rPr lang="ko-KR" altLang="en-US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로그인 →</a:t>
            </a:r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[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학사행정</a:t>
            </a:r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] 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→</a:t>
            </a:r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[</a:t>
            </a:r>
            <a:r>
              <a:rPr lang="ko-KR" altLang="en-US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비교과과정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] 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→</a:t>
            </a:r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[</a:t>
            </a:r>
            <a:r>
              <a:rPr lang="ko-KR" altLang="en-US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인하더배움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비교과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 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신청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/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취소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/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내역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]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95" y="2010732"/>
            <a:ext cx="5277105" cy="3472296"/>
          </a:xfrm>
          <a:prstGeom prst="rect">
            <a:avLst/>
          </a:prstGeom>
        </p:spPr>
      </p:pic>
      <p:sp>
        <p:nvSpPr>
          <p:cNvPr id="9" name="오른쪽 화살표 8"/>
          <p:cNvSpPr/>
          <p:nvPr/>
        </p:nvSpPr>
        <p:spPr>
          <a:xfrm>
            <a:off x="6436480" y="3754193"/>
            <a:ext cx="955566" cy="428105"/>
          </a:xfrm>
          <a:prstGeom prst="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7873985" y="1662886"/>
            <a:ext cx="1687484" cy="4828682"/>
            <a:chOff x="7680562" y="1754327"/>
            <a:chExt cx="1687484" cy="4828682"/>
          </a:xfrm>
        </p:grpSpPr>
        <p:grpSp>
          <p:nvGrpSpPr>
            <p:cNvPr id="10" name="그룹 9"/>
            <p:cNvGrpSpPr/>
            <p:nvPr/>
          </p:nvGrpSpPr>
          <p:grpSpPr>
            <a:xfrm>
              <a:off x="7688875" y="1754327"/>
              <a:ext cx="1679171" cy="4828682"/>
              <a:chOff x="8246225" y="1334618"/>
              <a:chExt cx="1679171" cy="4828682"/>
            </a:xfrm>
          </p:grpSpPr>
          <p:pic>
            <p:nvPicPr>
              <p:cNvPr id="6" name="그림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3306"/>
              <a:stretch/>
            </p:blipFill>
            <p:spPr>
              <a:xfrm>
                <a:off x="8246225" y="1334618"/>
                <a:ext cx="1679171" cy="4828682"/>
              </a:xfrm>
              <a:prstGeom prst="rect">
                <a:avLst/>
              </a:prstGeom>
            </p:spPr>
          </p:pic>
          <p:sp>
            <p:nvSpPr>
              <p:cNvPr id="7" name="직사각형 6"/>
              <p:cNvSpPr/>
              <p:nvPr/>
            </p:nvSpPr>
            <p:spPr>
              <a:xfrm>
                <a:off x="8246225" y="1334618"/>
                <a:ext cx="1635389" cy="46093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8312728" y="1853738"/>
                <a:ext cx="914400" cy="4987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" name="직사각형 10"/>
            <p:cNvSpPr/>
            <p:nvPr/>
          </p:nvSpPr>
          <p:spPr>
            <a:xfrm>
              <a:off x="7680562" y="3813382"/>
              <a:ext cx="1635389" cy="4926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667455" y="14555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67455" y="35622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726" y="199587"/>
            <a:ext cx="787134" cy="33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6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68838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80908" y="245879"/>
            <a:ext cx="11458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accent5">
                    <a:lumMod val="7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2</a:t>
            </a:r>
            <a:r>
              <a:rPr lang="ko-KR" altLang="en-US" b="1" smtClean="0">
                <a:solidFill>
                  <a:schemeClr val="accent5">
                    <a:lumMod val="7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단계 </a:t>
            </a:r>
            <a:r>
              <a:rPr lang="ko-KR" altLang="en-US" b="1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★ ★ ★ ★ </a:t>
            </a:r>
            <a:r>
              <a:rPr lang="ko-KR" altLang="en-US" b="1" smtClean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★</a:t>
            </a:r>
            <a:endParaRPr lang="en-US" altLang="ko-KR" b="1" dirty="0" smtClean="0">
              <a:solidFill>
                <a:schemeClr val="accent5">
                  <a:lumMod val="75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[</a:t>
            </a:r>
            <a:r>
              <a:rPr lang="ko-KR" altLang="en-US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인하더배움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dirty="0" err="1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비교과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 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신청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/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취소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/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내역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]  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페이지 우측 상단 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[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키워드 검색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] </a:t>
            </a:r>
            <a:r>
              <a:rPr lang="ko-KR" altLang="en-US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→ </a:t>
            </a:r>
            <a:r>
              <a:rPr lang="en-US" altLang="ko-KR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‘</a:t>
            </a:r>
            <a:r>
              <a:rPr lang="ko-KR" altLang="en-US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동동</a:t>
            </a:r>
            <a:r>
              <a:rPr lang="en-US" altLang="ko-KR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’ </a:t>
            </a:r>
            <a:r>
              <a:rPr lang="ko-KR" altLang="en-US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검색</a:t>
            </a:r>
            <a:endParaRPr lang="en-US" altLang="ko-KR" dirty="0" smtClean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→ </a:t>
            </a:r>
            <a:r>
              <a:rPr lang="ko-KR" altLang="en-US" dirty="0" err="1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프로그램명</a:t>
            </a:r>
            <a:r>
              <a:rPr lang="ko-KR" altLang="en-US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등 프로그램 정보 확인 → </a:t>
            </a:r>
            <a:r>
              <a:rPr lang="en-US" altLang="ko-KR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[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신청서 작성</a:t>
            </a:r>
            <a:r>
              <a:rPr lang="en-US" altLang="ko-KR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]</a:t>
            </a:r>
            <a:r>
              <a:rPr lang="ko-KR" altLang="en-US" dirty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ko-KR" altLang="en-US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클릭</a:t>
            </a:r>
            <a:endParaRPr lang="ko-KR" altLang="en-US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942454" y="1822686"/>
            <a:ext cx="7135498" cy="4381192"/>
            <a:chOff x="2649394" y="2086455"/>
            <a:chExt cx="7135498" cy="4381192"/>
          </a:xfrm>
        </p:grpSpPr>
        <p:grpSp>
          <p:nvGrpSpPr>
            <p:cNvPr id="10" name="그룹 9"/>
            <p:cNvGrpSpPr/>
            <p:nvPr/>
          </p:nvGrpSpPr>
          <p:grpSpPr>
            <a:xfrm>
              <a:off x="2649394" y="2086455"/>
              <a:ext cx="6893211" cy="4381192"/>
              <a:chOff x="2649394" y="1773187"/>
              <a:chExt cx="6893211" cy="4381192"/>
            </a:xfrm>
          </p:grpSpPr>
          <p:pic>
            <p:nvPicPr>
              <p:cNvPr id="7" name="그림 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11"/>
              <a:stretch/>
            </p:blipFill>
            <p:spPr>
              <a:xfrm>
                <a:off x="2649394" y="1773187"/>
                <a:ext cx="6893211" cy="4381192"/>
              </a:xfrm>
              <a:prstGeom prst="rect">
                <a:avLst/>
              </a:prstGeom>
            </p:spPr>
          </p:pic>
          <p:sp>
            <p:nvSpPr>
              <p:cNvPr id="8" name="직사각형 7"/>
              <p:cNvSpPr/>
              <p:nvPr/>
            </p:nvSpPr>
            <p:spPr>
              <a:xfrm>
                <a:off x="7864596" y="2469351"/>
                <a:ext cx="1406404" cy="29924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2683932" y="1877207"/>
                <a:ext cx="762000" cy="4257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9369394" y="256291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0000"/>
                  </a:solidFill>
                </a:rPr>
                <a:t>①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13866" y="32544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0000"/>
                  </a:solidFill>
                </a:rPr>
                <a:t>②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622798" y="3623731"/>
              <a:ext cx="491067" cy="284391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369394" y="344913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 smtClean="0">
                  <a:solidFill>
                    <a:srgbClr val="FF0000"/>
                  </a:solidFill>
                </a:rPr>
                <a:t>③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8889998" y="3623732"/>
              <a:ext cx="420127" cy="7704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726" y="199587"/>
            <a:ext cx="787134" cy="336562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8094572" y="2483808"/>
            <a:ext cx="3946170" cy="4040212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50000"/>
              </a:lnSpc>
              <a:defRPr/>
            </a:pPr>
            <a:r>
              <a:rPr lang="ko-KR" altLang="en-US" sz="2000">
                <a:solidFill>
                  <a:srgbClr val="FFFF00"/>
                </a:solidFill>
                <a:latin typeface="나눔스퀘어라운드 ExtraBold"/>
                <a:ea typeface="나눔스퀘어라운드 ExtraBold"/>
              </a:rPr>
              <a:t>★</a:t>
            </a:r>
            <a:r>
              <a:rPr lang="ko-KR" altLang="en-US" sz="2000">
                <a:latin typeface="나눔스퀘어라운드 ExtraBold"/>
                <a:ea typeface="나눔스퀘어라운드 ExtraBold"/>
              </a:rPr>
              <a:t> </a:t>
            </a:r>
            <a:r>
              <a:rPr lang="ko-KR" altLang="en-US" sz="2000" b="1">
                <a:solidFill>
                  <a:schemeClr val="accent2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인하</a:t>
            </a:r>
            <a:r>
              <a:rPr lang="en-US" altLang="ko-KR" sz="2000" b="1">
                <a:solidFill>
                  <a:schemeClr val="accent2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-</a:t>
            </a:r>
            <a:r>
              <a:rPr lang="ko-KR" altLang="en-US" sz="2000" b="1">
                <a:solidFill>
                  <a:schemeClr val="accent2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동동</a:t>
            </a:r>
            <a:r>
              <a:rPr lang="en-US" altLang="ko-KR" sz="2000" b="1">
                <a:solidFill>
                  <a:schemeClr val="accent2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(</a:t>
            </a:r>
            <a:r>
              <a:rPr lang="ko-KR" altLang="en-US" sz="2000" b="1">
                <a:solidFill>
                  <a:schemeClr val="accent2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同動</a:t>
            </a:r>
            <a:r>
              <a:rPr lang="en-US" altLang="ko-KR" sz="2000" b="1" smtClean="0">
                <a:solidFill>
                  <a:schemeClr val="accent2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)-1</a:t>
            </a:r>
            <a:r>
              <a:rPr lang="ko-KR" altLang="en-US" sz="2000" b="1" smtClean="0">
                <a:solidFill>
                  <a:schemeClr val="accent2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학기</a:t>
            </a:r>
            <a:r>
              <a:rPr lang="en-US" altLang="ko-KR" sz="2000" b="1">
                <a:solidFill>
                  <a:schemeClr val="accent2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(</a:t>
            </a:r>
            <a:r>
              <a:rPr lang="ko-KR" altLang="en-US" sz="2000" b="1">
                <a:solidFill>
                  <a:schemeClr val="accent2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대표</a:t>
            </a:r>
            <a:r>
              <a:rPr lang="en-US" altLang="ko-KR" sz="2000" b="1">
                <a:solidFill>
                  <a:schemeClr val="accent2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) </a:t>
            </a:r>
            <a:r>
              <a:rPr lang="ko-KR" altLang="en-US" sz="2000">
                <a:latin typeface="나눔스퀘어라운드 ExtraBold"/>
                <a:ea typeface="나눔스퀘어라운드 ExtraBold"/>
              </a:rPr>
              <a:t>와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2000" b="1">
                <a:solidFill>
                  <a:schemeClr val="accent5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인하</a:t>
            </a:r>
            <a:r>
              <a:rPr lang="en-US" altLang="ko-KR" sz="2000" b="1">
                <a:solidFill>
                  <a:schemeClr val="accent5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-</a:t>
            </a:r>
            <a:r>
              <a:rPr lang="ko-KR" altLang="en-US" sz="2000" b="1">
                <a:solidFill>
                  <a:schemeClr val="accent5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동동</a:t>
            </a:r>
            <a:r>
              <a:rPr lang="en-US" altLang="ko-KR" sz="2000" b="1">
                <a:solidFill>
                  <a:schemeClr val="accent5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(</a:t>
            </a:r>
            <a:r>
              <a:rPr lang="ko-KR" altLang="en-US" sz="2000" b="1">
                <a:solidFill>
                  <a:schemeClr val="accent5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同動</a:t>
            </a:r>
            <a:r>
              <a:rPr lang="en-US" altLang="ko-KR" sz="2000" b="1" smtClean="0">
                <a:solidFill>
                  <a:schemeClr val="accent5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)-1</a:t>
            </a:r>
            <a:r>
              <a:rPr lang="ko-KR" altLang="en-US" sz="2000" b="1" smtClean="0">
                <a:solidFill>
                  <a:schemeClr val="accent5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학기</a:t>
            </a:r>
            <a:r>
              <a:rPr lang="en-US" altLang="ko-KR" sz="2000" b="1">
                <a:solidFill>
                  <a:schemeClr val="accent5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(</a:t>
            </a:r>
            <a:r>
              <a:rPr lang="ko-KR" altLang="en-US" sz="2000" b="1">
                <a:solidFill>
                  <a:schemeClr val="accent5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팀원</a:t>
            </a:r>
            <a:r>
              <a:rPr lang="en-US" altLang="ko-KR" sz="2000" b="1">
                <a:solidFill>
                  <a:schemeClr val="accent5">
                    <a:lumMod val="75000"/>
                  </a:schemeClr>
                </a:solidFill>
                <a:latin typeface="나눔스퀘어라운드 ExtraBold"/>
                <a:ea typeface="나눔스퀘어라운드 ExtraBold"/>
              </a:rPr>
              <a:t>)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2000">
                <a:latin typeface="나눔스퀘어라운드 ExtraBold"/>
                <a:ea typeface="나눔스퀘어라운드 ExtraBold"/>
              </a:rPr>
              <a:t>의 신청 탭이 구분되어 있으니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ko-KR" altLang="en-US" sz="2000">
                <a:latin typeface="나눔스퀘어라운드 ExtraBold"/>
                <a:ea typeface="나눔스퀘어라운드 ExtraBold"/>
              </a:rPr>
              <a:t>반드시 확인 후 신청바랍니다  </a:t>
            </a:r>
            <a:r>
              <a:rPr lang="ko-KR" altLang="en-US" sz="2000">
                <a:solidFill>
                  <a:srgbClr val="FFFF00"/>
                </a:solidFill>
                <a:latin typeface="나눔스퀘어라운드 ExtraBold"/>
                <a:ea typeface="나눔스퀘어라운드 ExtraBold"/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24468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4" y="1708160"/>
            <a:ext cx="7025054" cy="4888851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68838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9665" y="0"/>
            <a:ext cx="114586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mtClean="0">
                <a:solidFill>
                  <a:schemeClr val="accent5">
                    <a:lumMod val="7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3</a:t>
            </a:r>
            <a:r>
              <a:rPr lang="ko-KR" altLang="en-US" b="1" smtClean="0">
                <a:solidFill>
                  <a:schemeClr val="accent5">
                    <a:lumMod val="7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단계 </a:t>
            </a:r>
            <a:r>
              <a:rPr lang="ko-KR" altLang="en-US" b="1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★ ★ ★ ★ </a:t>
            </a:r>
            <a:r>
              <a:rPr lang="ko-KR" altLang="en-US" b="1" smtClean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★</a:t>
            </a:r>
            <a:endParaRPr lang="en-US" altLang="ko-KR" b="1" dirty="0" smtClean="0">
              <a:solidFill>
                <a:schemeClr val="accent5">
                  <a:lumMod val="75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신청서 작성</a:t>
            </a:r>
            <a:endParaRPr lang="en-US" altLang="ko-KR" dirty="0" smtClean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en-US" altLang="ko-KR" sz="140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※ </a:t>
            </a:r>
            <a:r>
              <a:rPr lang="ko-KR" altLang="en-US" sz="1400" dirty="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신청서 </a:t>
            </a:r>
            <a:r>
              <a:rPr lang="ko-KR" altLang="en-US" sz="140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작성 전 대표</a:t>
            </a:r>
            <a:r>
              <a:rPr lang="en-US" altLang="ko-KR" sz="140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/</a:t>
            </a:r>
            <a:r>
              <a:rPr lang="ko-KR" altLang="en-US" sz="140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팀원 </a:t>
            </a:r>
            <a:r>
              <a:rPr lang="ko-KR" altLang="en-US" sz="1400" dirty="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신청</a:t>
            </a:r>
            <a:r>
              <a:rPr lang="en-US" altLang="ko-KR" sz="1400" dirty="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ko-KR" altLang="en-US" sz="1400" dirty="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구분을 다시 </a:t>
            </a:r>
            <a:r>
              <a:rPr lang="ko-KR" altLang="en-US" sz="140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한번 확인바랍니다</a:t>
            </a:r>
            <a:r>
              <a:rPr lang="en-US" altLang="ko-KR" sz="140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en-US" altLang="ko-KR" sz="140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※ </a:t>
            </a:r>
            <a:r>
              <a:rPr lang="ko-KR" altLang="en-US" sz="140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대표가 제출한 지원서로 선발 심사가 진행되므로</a:t>
            </a:r>
            <a:r>
              <a:rPr lang="en-US" altLang="ko-KR" sz="140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, </a:t>
            </a:r>
            <a:r>
              <a:rPr lang="ko-KR" altLang="en-US" sz="140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대표가 지원서 제출하기 전 팀원들과 지원서 작성 논의한 후 대표로 제출해주시기 바랍니다</a:t>
            </a:r>
            <a:r>
              <a:rPr lang="en-US" altLang="ko-KR" sz="1400" smtClean="0">
                <a:solidFill>
                  <a:srgbClr val="0070C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    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726" y="199587"/>
            <a:ext cx="787134" cy="336562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196704" y="2691053"/>
            <a:ext cx="4463033" cy="3343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cxnSp>
        <p:nvCxnSpPr>
          <p:cNvPr id="23" name="직선 화살표 연결선 22"/>
          <p:cNvCxnSpPr>
            <a:stCxn id="22" idx="3"/>
          </p:cNvCxnSpPr>
          <p:nvPr/>
        </p:nvCxnSpPr>
        <p:spPr>
          <a:xfrm>
            <a:off x="4659737" y="2858247"/>
            <a:ext cx="2401920" cy="931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61656" y="3332285"/>
            <a:ext cx="4860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1) </a:t>
            </a:r>
            <a:r>
              <a:rPr sz="1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팀 </a:t>
            </a:r>
            <a:r>
              <a:rPr sz="1000" b="1" i="0" u="none" strike="noStrike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대표</a:t>
            </a:r>
            <a:r>
              <a:rPr sz="1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학생 </a:t>
            </a:r>
            <a:r>
              <a:rPr lang="EN-US" sz="1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1</a:t>
            </a:r>
            <a:r>
              <a:rPr sz="1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명 </a:t>
            </a:r>
            <a:r>
              <a:rPr lang="EN-US" sz="1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:</a:t>
            </a:r>
            <a:r>
              <a:rPr lang="EN-US" sz="1000" b="1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“</a:t>
            </a:r>
            <a:r>
              <a:rPr sz="1000" b="1" i="0" u="none" strike="noStrike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인하</a:t>
            </a:r>
            <a:r>
              <a:rPr lang="EN-US" sz="1000" b="1" i="0" u="none" strike="noStrike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sz="1000" b="1" i="0" u="none" strike="noStrike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동동</a:t>
            </a:r>
            <a:r>
              <a:rPr lang="EN-US" sz="1000" b="1" i="0" u="none" strike="noStrike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(</a:t>
            </a:r>
            <a:r>
              <a:rPr sz="1000" b="1" i="0" u="none" strike="noStrike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同動</a:t>
            </a:r>
            <a:r>
              <a:rPr lang="EN-US" sz="1000" b="1" i="0" u="none" strike="noStrike" smtClean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)-1</a:t>
            </a:r>
            <a:r>
              <a:rPr sz="1000" b="1" i="0" u="none" strike="noStrike" smtClean="0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학기</a:t>
            </a:r>
            <a:r>
              <a:rPr lang="EN-US" sz="1000" b="1" i="0" u="none" strike="noStrike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(</a:t>
            </a:r>
            <a:r>
              <a:rPr sz="1000" b="1" i="0" u="none" strike="noStrike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대표</a:t>
            </a:r>
            <a:r>
              <a:rPr lang="EN-US" sz="1000" b="1" i="0" u="none" strike="noStrike">
                <a:solidFill>
                  <a:srgbClr val="FF0000"/>
                </a:solidFill>
                <a:latin typeface="함초롬돋움"/>
                <a:ea typeface="함초롬돋움"/>
                <a:cs typeface="함초롬돋움"/>
              </a:rPr>
              <a:t>)</a:t>
            </a:r>
            <a:r>
              <a:rPr lang="EN-US" sz="1000" b="1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”</a:t>
            </a:r>
            <a:r>
              <a:rPr sz="1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에 지원서 작성 및 신청 </a:t>
            </a:r>
          </a:p>
          <a:p>
            <a:pPr lv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2) </a:t>
            </a:r>
            <a:r>
              <a:rPr sz="1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팀 대표 학생 </a:t>
            </a:r>
            <a:r>
              <a:rPr lang="EN-US" sz="1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1</a:t>
            </a:r>
            <a:r>
              <a:rPr sz="1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명을 제외한 </a:t>
            </a:r>
            <a:r>
              <a:rPr sz="1000" b="1" i="0" u="none" strike="noStrike">
                <a:solidFill>
                  <a:srgbClr val="0000FF"/>
                </a:solidFill>
                <a:latin typeface="함초롬돋움"/>
                <a:ea typeface="함초롬돋움"/>
                <a:cs typeface="함초롬돋움"/>
              </a:rPr>
              <a:t>팀원</a:t>
            </a:r>
            <a:r>
              <a:rPr sz="1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전체 </a:t>
            </a:r>
            <a:r>
              <a:rPr lang="EN-US" sz="1000" b="0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:</a:t>
            </a:r>
            <a:r>
              <a:rPr lang="EN-US" sz="1000" b="1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“</a:t>
            </a:r>
            <a:r>
              <a:rPr sz="1000" b="1" i="0" u="none" strike="noStrike">
                <a:solidFill>
                  <a:srgbClr val="0000FF"/>
                </a:solidFill>
                <a:latin typeface="함초롬돋움"/>
                <a:ea typeface="함초롬돋움"/>
                <a:cs typeface="함초롬돋움"/>
              </a:rPr>
              <a:t>인하</a:t>
            </a:r>
            <a:r>
              <a:rPr lang="EN-US" sz="1000" b="1" i="0" u="none" strike="noStrike">
                <a:solidFill>
                  <a:srgbClr val="0000FF"/>
                </a:solidFill>
                <a:latin typeface="함초롬돋움"/>
                <a:ea typeface="함초롬돋움"/>
                <a:cs typeface="함초롬돋움"/>
              </a:rPr>
              <a:t>-</a:t>
            </a:r>
            <a:r>
              <a:rPr sz="1000" b="1" i="0" u="none" strike="noStrike">
                <a:solidFill>
                  <a:srgbClr val="0000FF"/>
                </a:solidFill>
                <a:latin typeface="함초롬돋움"/>
                <a:ea typeface="함초롬돋움"/>
                <a:cs typeface="함초롬돋움"/>
              </a:rPr>
              <a:t>동동</a:t>
            </a:r>
            <a:r>
              <a:rPr lang="EN-US" sz="1000" b="1" i="0" u="none" strike="noStrike">
                <a:solidFill>
                  <a:srgbClr val="0000FF"/>
                </a:solidFill>
                <a:latin typeface="함초롬돋움"/>
                <a:ea typeface="함초롬돋움"/>
                <a:cs typeface="함초롬돋움"/>
              </a:rPr>
              <a:t>(</a:t>
            </a:r>
            <a:r>
              <a:rPr sz="1000" b="1" i="0" u="none" strike="noStrike">
                <a:solidFill>
                  <a:srgbClr val="0000FF"/>
                </a:solidFill>
                <a:latin typeface="함초롬돋움"/>
                <a:ea typeface="함초롬돋움"/>
                <a:cs typeface="함초롬돋움"/>
              </a:rPr>
              <a:t>同動</a:t>
            </a:r>
            <a:r>
              <a:rPr lang="EN-US" sz="1000" b="1" i="0" u="none" strike="noStrike" smtClean="0">
                <a:solidFill>
                  <a:srgbClr val="0000FF"/>
                </a:solidFill>
                <a:latin typeface="함초롬돋움"/>
                <a:ea typeface="함초롬돋움"/>
                <a:cs typeface="함초롬돋움"/>
              </a:rPr>
              <a:t>)-1</a:t>
            </a:r>
            <a:r>
              <a:rPr sz="1000" b="1" i="0" u="none" strike="noStrike" smtClean="0">
                <a:solidFill>
                  <a:srgbClr val="0000FF"/>
                </a:solidFill>
                <a:latin typeface="함초롬돋움"/>
                <a:ea typeface="함초롬돋움"/>
                <a:cs typeface="함초롬돋움"/>
              </a:rPr>
              <a:t>학기</a:t>
            </a:r>
            <a:r>
              <a:rPr lang="EN-US" sz="1000" b="1" i="0" u="none" strike="noStrike">
                <a:solidFill>
                  <a:srgbClr val="0000FF"/>
                </a:solidFill>
                <a:latin typeface="함초롬돋움"/>
                <a:ea typeface="함초롬돋움"/>
                <a:cs typeface="함초롬돋움"/>
              </a:rPr>
              <a:t>(</a:t>
            </a:r>
            <a:r>
              <a:rPr sz="1000" b="1" i="0" u="none" strike="noStrike">
                <a:solidFill>
                  <a:srgbClr val="0000FF"/>
                </a:solidFill>
                <a:latin typeface="함초롬돋움"/>
                <a:ea typeface="함초롬돋움"/>
                <a:cs typeface="함초롬돋움"/>
              </a:rPr>
              <a:t>팀원</a:t>
            </a:r>
            <a:r>
              <a:rPr lang="EN-US" sz="1000" b="1" i="0" u="none" strike="noStrike">
                <a:solidFill>
                  <a:srgbClr val="0000FF"/>
                </a:solidFill>
                <a:latin typeface="함초롬돋움"/>
                <a:ea typeface="함초롬돋움"/>
                <a:cs typeface="함초롬돋움"/>
              </a:rPr>
              <a:t>)</a:t>
            </a:r>
            <a:r>
              <a:rPr lang="EN-US" sz="1000" b="1" i="0" u="none" strike="noStrike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”</a:t>
            </a:r>
            <a:r>
              <a:rPr sz="1000" b="0" i="0" u="none" strike="noStrike" smtClean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에</a:t>
            </a:r>
            <a:r>
              <a:rPr lang="en-US" sz="1000" b="0" i="0" u="none" strike="noStrike" smtClean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 </a:t>
            </a:r>
            <a:r>
              <a:rPr sz="1000" b="0" i="0" u="none" strike="noStrike" smtClean="0">
                <a:solidFill>
                  <a:srgbClr val="000000"/>
                </a:solidFill>
                <a:latin typeface="함초롬돋움"/>
                <a:ea typeface="함초롬돋움"/>
                <a:cs typeface="함초롬돋움"/>
              </a:rPr>
              <a:t>신청</a:t>
            </a:r>
            <a:endParaRPr lang="ko-KR" altLang="en-US" sz="1000"/>
          </a:p>
        </p:txBody>
      </p:sp>
    </p:spTree>
    <p:extLst>
      <p:ext uri="{BB962C8B-B14F-4D97-AF65-F5344CB8AC3E}">
        <p14:creationId xmlns:p14="http://schemas.microsoft.com/office/powerpoint/2010/main" val="1642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68838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66686" y="199587"/>
            <a:ext cx="11458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>
                <a:solidFill>
                  <a:schemeClr val="accent5">
                    <a:lumMod val="7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4</a:t>
            </a:r>
            <a:r>
              <a:rPr lang="ko-KR" altLang="en-US" b="1" smtClean="0">
                <a:solidFill>
                  <a:schemeClr val="accent5">
                    <a:lumMod val="75000"/>
                  </a:schemeClr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단계 </a:t>
            </a:r>
            <a:r>
              <a:rPr lang="ko-KR" altLang="en-US" b="1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★ ★ ★ ★ </a:t>
            </a:r>
            <a:r>
              <a:rPr lang="ko-KR" altLang="en-US" b="1" smtClean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★</a:t>
            </a:r>
            <a:endParaRPr lang="en-US" altLang="ko-KR" b="1" dirty="0" smtClean="0">
              <a:solidFill>
                <a:schemeClr val="accent5">
                  <a:lumMod val="75000"/>
                </a:schemeClr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endParaRPr lang="en-US" altLang="ko-KR" dirty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모든 질문 문항 작성 후 </a:t>
            </a:r>
            <a:r>
              <a:rPr lang="ko-KR" altLang="en-US" sz="160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최종 제출 및 신청 클릭</a:t>
            </a:r>
            <a:r>
              <a:rPr lang="en-US" altLang="ko-KR" sz="160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(</a:t>
            </a:r>
            <a:r>
              <a:rPr lang="ko-KR" altLang="en-US" sz="160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신청 완료 확인 필요시 전화</a:t>
            </a:r>
            <a:r>
              <a:rPr lang="en-US" altLang="ko-KR" sz="160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 </a:t>
            </a:r>
            <a:r>
              <a:rPr lang="ko-KR" altLang="en-US" sz="160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혹은 메일 문의</a:t>
            </a:r>
            <a:r>
              <a:rPr lang="en-US" altLang="ko-KR" sz="160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) 032-860-7024, </a:t>
            </a:r>
            <a:r>
              <a:rPr lang="en-US" altLang="ko-KR" sz="1600" smtClean="0"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  <a:hlinkClick r:id="rId2"/>
              </a:rPr>
              <a:t>msjrks@inha.ac.kr</a:t>
            </a:r>
            <a:endParaRPr lang="en-US" altLang="ko-KR" sz="1600" smtClean="0"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smtClean="0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지원 마감 이후 신청 누락 확인시 자동으로 선발에서 제외 되오니 꼭 유의해주시기 바랍니다</a:t>
            </a:r>
            <a:r>
              <a:rPr lang="en-US" altLang="ko-KR" sz="1600" b="1">
                <a:solidFill>
                  <a:srgbClr val="FF0000"/>
                </a:solidFill>
                <a:latin typeface="나눔스퀘어라운드 ExtraBold" panose="020B0600000101010101" pitchFamily="50" charset="-127"/>
                <a:ea typeface="나눔스퀘어라운드 ExtraBold" panose="020B0600000101010101" pitchFamily="50" charset="-127"/>
              </a:rPr>
              <a:t>.</a:t>
            </a:r>
            <a:endParaRPr lang="en-US" altLang="ko-KR" sz="1600" b="1" dirty="0" smtClean="0">
              <a:solidFill>
                <a:srgbClr val="FF0000"/>
              </a:solidFill>
              <a:latin typeface="나눔스퀘어라운드 ExtraBold" panose="020B0600000101010101" pitchFamily="50" charset="-127"/>
              <a:ea typeface="나눔스퀘어라운드 ExtraBold" panose="020B0600000101010101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726" y="199587"/>
            <a:ext cx="787134" cy="33656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53" y="1498626"/>
            <a:ext cx="11574061" cy="53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9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254</Words>
  <Application>Microsoft Office PowerPoint</Application>
  <PresentationFormat>와이드스크린</PresentationFormat>
  <Paragraphs>29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나눔스퀘어라운드 ExtraBold</vt:lpstr>
      <vt:lpstr>맑은 고딕</vt:lpstr>
      <vt:lpstr>함초롬돋움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inha</dc:creator>
  <cp:lastModifiedBy>inha</cp:lastModifiedBy>
  <cp:revision>32</cp:revision>
  <dcterms:created xsi:type="dcterms:W3CDTF">2021-11-01T04:28:28Z</dcterms:created>
  <dcterms:modified xsi:type="dcterms:W3CDTF">2025-02-18T04:41:34Z</dcterms:modified>
  <cp:version/>
</cp:coreProperties>
</file>